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335" r:id="rId3"/>
    <p:sldId id="288" r:id="rId4"/>
    <p:sldId id="334" r:id="rId5"/>
    <p:sldId id="290" r:id="rId6"/>
    <p:sldId id="326" r:id="rId7"/>
    <p:sldId id="261" r:id="rId8"/>
    <p:sldId id="293" r:id="rId9"/>
    <p:sldId id="294" r:id="rId10"/>
    <p:sldId id="327" r:id="rId11"/>
    <p:sldId id="307" r:id="rId12"/>
    <p:sldId id="328" r:id="rId13"/>
    <p:sldId id="308" r:id="rId14"/>
    <p:sldId id="309" r:id="rId15"/>
    <p:sldId id="310" r:id="rId16"/>
    <p:sldId id="311" r:id="rId17"/>
    <p:sldId id="312" r:id="rId18"/>
    <p:sldId id="313" r:id="rId19"/>
    <p:sldId id="314" r:id="rId20"/>
    <p:sldId id="315" r:id="rId21"/>
    <p:sldId id="295" r:id="rId22"/>
    <p:sldId id="330" r:id="rId23"/>
    <p:sldId id="332" r:id="rId24"/>
    <p:sldId id="331" r:id="rId25"/>
    <p:sldId id="333" r:id="rId26"/>
    <p:sldId id="30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2" autoAdjust="0"/>
    <p:restoredTop sz="92924" autoAdjust="0"/>
  </p:normalViewPr>
  <p:slideViewPr>
    <p:cSldViewPr snapToGrid="0">
      <p:cViewPr varScale="1">
        <p:scale>
          <a:sx n="123" d="100"/>
          <a:sy n="123" d="100"/>
        </p:scale>
        <p:origin x="88" y="5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gif>
</file>

<file path=ppt/media/image15.gif>
</file>

<file path=ppt/media/image16.jpeg>
</file>

<file path=ppt/media/image17.gif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D7FD7F-366D-44DB-B076-324E4A614F63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EB39AF-2BD1-4EC4-95E9-B6534CF1A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56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https://www.edureka.co/blog/what-is-machine-learning/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D50D4-E4E7-478F-BB4C-D59EA9A2096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333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6B98C-0A58-44D1-8B99-97969485000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005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6B98C-0A58-44D1-8B99-97969485000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83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6B98C-0A58-44D1-8B99-97969485000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7776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https://www.simplilearn.com/what-is-machine-learning-and-why-it-matters-article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2D50D4-E4E7-478F-BB4C-D59EA9A2096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362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6B98C-0A58-44D1-8B99-9796948500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1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6B98C-0A58-44D1-8B99-97969485000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09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6B98C-0A58-44D1-8B99-97969485000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193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6B98C-0A58-44D1-8B99-97969485000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119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6B98C-0A58-44D1-8B99-97969485000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516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6B98C-0A58-44D1-8B99-97969485000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746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6B98C-0A58-44D1-8B99-97969485000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60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6B98C-0A58-44D1-8B99-97969485000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78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CF046-43A0-4A23-8EA0-CABDC719B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D1608-4C2B-4378-AB28-3D374A471C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8C375-5F60-440B-B5D3-861C80D2D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7FFCC-5553-406C-A621-42AC6A147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7F4CE-314F-4318-A76A-5DA72AF84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C415293C-9A2C-4191-BA31-900CC647FCC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14" y="6368542"/>
            <a:ext cx="1094414" cy="35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8869B5-B6C3-4E06-9E49-D1A3B8A27B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8166" t="17515" b="17514"/>
          <a:stretch/>
        </p:blipFill>
        <p:spPr>
          <a:xfrm>
            <a:off x="10354428" y="6356350"/>
            <a:ext cx="1837571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38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24A69-974F-468B-AD3C-D55604300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63E792-F4F2-4B7C-BCCE-56049E9DBF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68AB8-5DA7-4222-8CE0-0BCD1A570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89FE7-D1D6-4BA4-8CBB-7FF023B7B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B5C69-931C-400A-8534-B8C4A9DA6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See the source image">
            <a:extLst>
              <a:ext uri="{FF2B5EF4-FFF2-40B4-BE49-F238E27FC236}">
                <a16:creationId xmlns:a16="http://schemas.microsoft.com/office/drawing/2014/main" id="{809CDD12-7C96-43D9-B561-C36461E38AC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14" y="6368542"/>
            <a:ext cx="1094414" cy="35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AD9F2C-D81D-410A-8EEE-F5F7D7C75A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8166" t="17515" b="17514"/>
          <a:stretch/>
        </p:blipFill>
        <p:spPr>
          <a:xfrm>
            <a:off x="10354428" y="6356350"/>
            <a:ext cx="1837571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60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EDB3B5-6988-4D7F-B704-EFD720B6E7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1F7470-6DD6-490D-A211-E01614C0B2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E42C0-4E86-4109-8A88-8B4A4056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9C951-7B0C-4BF9-BA64-72AFDAEDE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08C84-A576-4A25-B363-F948DBD0A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See the source image">
            <a:extLst>
              <a:ext uri="{FF2B5EF4-FFF2-40B4-BE49-F238E27FC236}">
                <a16:creationId xmlns:a16="http://schemas.microsoft.com/office/drawing/2014/main" id="{28BA32C4-C4E8-40C5-BAC8-B2724228E64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14" y="6368542"/>
            <a:ext cx="1094414" cy="35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255932-258A-42CA-A017-E2B8AE6659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8166" t="17515" b="17514"/>
          <a:stretch/>
        </p:blipFill>
        <p:spPr>
          <a:xfrm>
            <a:off x="10354428" y="6356350"/>
            <a:ext cx="1837571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21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7DADC-CBFA-4F35-BEB7-2015531B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6C74B-F028-47B9-8EDF-CEF320BF1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9759F-4450-48F5-B754-682EA3772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0CCC8-F5A5-4DBA-8C11-E4815E812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C3D47-48B8-4D70-99FA-FCB904604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See the source image">
            <a:extLst>
              <a:ext uri="{FF2B5EF4-FFF2-40B4-BE49-F238E27FC236}">
                <a16:creationId xmlns:a16="http://schemas.microsoft.com/office/drawing/2014/main" id="{895C820C-DF4C-4468-8526-81AEDA6F982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14" y="6368542"/>
            <a:ext cx="1094414" cy="35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5C4562-D887-4025-B91A-2C0665F80D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8166" t="17515" b="17514"/>
          <a:stretch/>
        </p:blipFill>
        <p:spPr>
          <a:xfrm>
            <a:off x="10354428" y="6356350"/>
            <a:ext cx="1837571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175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0768D-9120-4B2D-BE12-547897CBC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54058-9B7C-4F91-83AE-7C13C0AD5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DEF9D-EC3D-4FD3-8CED-A4D8A9A77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E4614-F856-4B98-BA24-718A51235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80781-D394-43CA-B673-0373A6735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See the source image">
            <a:extLst>
              <a:ext uri="{FF2B5EF4-FFF2-40B4-BE49-F238E27FC236}">
                <a16:creationId xmlns:a16="http://schemas.microsoft.com/office/drawing/2014/main" id="{7E7A7DF9-06DC-4446-9E7F-6F027216452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14" y="6368542"/>
            <a:ext cx="1094414" cy="35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190304-DCAB-4E68-98CE-31E9F7CD6E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8166" t="17515" b="17514"/>
          <a:stretch/>
        </p:blipFill>
        <p:spPr>
          <a:xfrm>
            <a:off x="10354428" y="6356350"/>
            <a:ext cx="1837571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26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FE946-D6C8-4194-8D79-B14337335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F7BDD-F38B-4343-9DE4-14ABF38450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A932C-4432-452A-9C8E-52C020395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FCEAC1-64C3-4C29-BFE4-EC25BEAB9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2940CC-EFD1-4BF4-A0C0-6660C06A6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CFF30-5D20-4581-9277-848DF4720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See the source image">
            <a:extLst>
              <a:ext uri="{FF2B5EF4-FFF2-40B4-BE49-F238E27FC236}">
                <a16:creationId xmlns:a16="http://schemas.microsoft.com/office/drawing/2014/main" id="{612872EF-7933-4D22-95B3-D6DC73B1B7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14" y="6368542"/>
            <a:ext cx="1094414" cy="35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EAC58C-8139-4F1F-AA2F-BA12F178D8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8166" t="17515" b="17514"/>
          <a:stretch/>
        </p:blipFill>
        <p:spPr>
          <a:xfrm>
            <a:off x="10354428" y="6356350"/>
            <a:ext cx="1837571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772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476D7-0BA8-4FD0-82D4-580DC1FF3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A761F-0421-48C3-9EAE-70DD5FAC6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71ABD-AF73-4892-A10D-8E1F6EE9D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218974-DC61-4938-8805-CCC0270D6A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88D11D-081F-428F-B357-BAE0737EDF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1B9080-0807-4A58-A6FD-55B37CFB8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0129CF-783F-449A-8D49-5DCAAC462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6EECB7-6E5A-4566-AA9C-4308230F7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1B818702-6469-45B9-BD77-C978E03941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14" y="6368542"/>
            <a:ext cx="1094414" cy="35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63206B-34D3-497D-8CA5-BBE3B6DD31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8166" t="17515" b="17514"/>
          <a:stretch/>
        </p:blipFill>
        <p:spPr>
          <a:xfrm>
            <a:off x="10354428" y="6356350"/>
            <a:ext cx="1837571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266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81733-0105-4B12-B5DD-51967123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6078A-CBA8-4364-8582-01D121F5B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024794-8150-4591-AF1C-C2AA93503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17271F-C394-4A0B-B350-E27D94D16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See the source image">
            <a:extLst>
              <a:ext uri="{FF2B5EF4-FFF2-40B4-BE49-F238E27FC236}">
                <a16:creationId xmlns:a16="http://schemas.microsoft.com/office/drawing/2014/main" id="{FEC5C194-45C4-4D02-B99B-5BAE8D155F0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14" y="6368542"/>
            <a:ext cx="1094414" cy="35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3F4AAD-0271-467C-8F74-3B0C237615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8166" t="17515" b="17514"/>
          <a:stretch/>
        </p:blipFill>
        <p:spPr>
          <a:xfrm>
            <a:off x="10354428" y="6356350"/>
            <a:ext cx="1837571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384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BCCADB-F418-46A2-B001-20E708BE6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AF0D1B-F83B-4D2D-9626-45E44EF01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6305E-92CA-4AB1-99D0-4E89CE06A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2" descr="See the source image">
            <a:extLst>
              <a:ext uri="{FF2B5EF4-FFF2-40B4-BE49-F238E27FC236}">
                <a16:creationId xmlns:a16="http://schemas.microsoft.com/office/drawing/2014/main" id="{14700527-9CD7-4506-BF03-03E64F70AC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14" y="6368542"/>
            <a:ext cx="1094414" cy="35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12091A-B194-43A4-B6A2-840E5B4E96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8166" t="17515" b="17514"/>
          <a:stretch/>
        </p:blipFill>
        <p:spPr>
          <a:xfrm>
            <a:off x="10354428" y="6356350"/>
            <a:ext cx="1837571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995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2EA93-025A-41F5-98F3-E3DC9EE5F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A1129-6593-43DF-90CF-5ADBC95A8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A6E43E-95E7-4DF2-A29E-AEB217C0D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D0097-87AA-4A08-878B-340E789D3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6C6C7-7F2A-4548-89FF-CEB8C2964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D467E-5E70-4AF1-A626-339FE1C99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See the source image">
            <a:extLst>
              <a:ext uri="{FF2B5EF4-FFF2-40B4-BE49-F238E27FC236}">
                <a16:creationId xmlns:a16="http://schemas.microsoft.com/office/drawing/2014/main" id="{4F0018D0-01E7-4B4D-99E2-920A76E409C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14" y="6368542"/>
            <a:ext cx="1094414" cy="35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1C19B7-67CD-48BF-BFB7-5FAF36E937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8166" t="17515" b="17514"/>
          <a:stretch/>
        </p:blipFill>
        <p:spPr>
          <a:xfrm>
            <a:off x="10354428" y="6356350"/>
            <a:ext cx="1837571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013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0C2EC-E9FC-487F-AC52-D0130835E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A3C2D5-4700-43DF-BE4A-759757DBB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25CE2-B4BD-49A2-85AC-E1B467F5C4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E07D9-FB35-49BE-96E5-5FD1CB115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F3B52-9170-47DF-8090-A30DF9712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EC7619-ECF8-4165-B813-F456EE22B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See the source image">
            <a:extLst>
              <a:ext uri="{FF2B5EF4-FFF2-40B4-BE49-F238E27FC236}">
                <a16:creationId xmlns:a16="http://schemas.microsoft.com/office/drawing/2014/main" id="{A558AB4F-6848-49F4-A868-93F02A23FCC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014" y="6368542"/>
            <a:ext cx="1094414" cy="35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977794-B663-454F-9AD9-35A94BF075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8166" t="17515" b="17514"/>
          <a:stretch/>
        </p:blipFill>
        <p:spPr>
          <a:xfrm>
            <a:off x="10354428" y="6356350"/>
            <a:ext cx="1837571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78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B975DD-BB1E-46B0-A016-CA4B6EED4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92D5E-B88A-4150-A4C4-2EA6E80EEC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8B6DB-B167-4EA9-A2B9-1CF3CFDD24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DB67A-8A0F-407A-85EE-3029E4A813E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39DFB-61B0-45A6-90E4-ACB0952A5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69AAA-BDED-4166-AFB9-D729D4B44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E2A94-9AAC-4D0F-BE23-FF90E959BD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36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gif"/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12" Type="http://schemas.openxmlformats.org/officeDocument/2006/relationships/image" Target="../media/image18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11" Type="http://schemas.openxmlformats.org/officeDocument/2006/relationships/image" Target="../media/image17.gif"/><Relationship Id="rId5" Type="http://schemas.openxmlformats.org/officeDocument/2006/relationships/image" Target="../media/image11.jpeg"/><Relationship Id="rId10" Type="http://schemas.openxmlformats.org/officeDocument/2006/relationships/image" Target="../media/image16.jpeg"/><Relationship Id="rId4" Type="http://schemas.openxmlformats.org/officeDocument/2006/relationships/image" Target="../media/image10.png"/><Relationship Id="rId9" Type="http://schemas.openxmlformats.org/officeDocument/2006/relationships/image" Target="../media/image15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hyperlink" Target="http://blog.kaggle.com/2011/11/27/kagglers-favorite-tools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514AEF8-C313-43A7-B259-2A6336ED90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51633" y="191889"/>
            <a:ext cx="9651514" cy="3183101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      Introduction to </a:t>
            </a:r>
            <a:br>
              <a:rPr lang="en-US" sz="5400" dirty="0"/>
            </a:br>
            <a:br>
              <a:rPr lang="en-US" sz="5400" dirty="0"/>
            </a:br>
            <a:r>
              <a:rPr lang="en-US" sz="5400" dirty="0"/>
              <a:t>	 </a:t>
            </a:r>
            <a:r>
              <a:rPr lang="en-US" sz="7300" dirty="0"/>
              <a:t>using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84283C7-EEE4-4869-AFE4-EDD06D5DC2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9153" y="4111181"/>
            <a:ext cx="7376452" cy="1693349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Tue Vu, PhD. </a:t>
            </a:r>
          </a:p>
          <a:p>
            <a:r>
              <a:rPr lang="en-US" sz="1600" b="1" dirty="0">
                <a:solidFill>
                  <a:srgbClr val="0000FF"/>
                </a:solidFill>
                <a:latin typeface="+mj-lt"/>
              </a:rPr>
              <a:t>AI &amp; ML Research Scientist</a:t>
            </a:r>
          </a:p>
          <a:p>
            <a:r>
              <a:rPr lang="en-US" sz="1600" b="1" dirty="0">
                <a:solidFill>
                  <a:srgbClr val="0000FF"/>
                </a:solidFill>
                <a:latin typeface="+mj-lt"/>
              </a:rPr>
              <a:t>SMU - OIT</a:t>
            </a:r>
          </a:p>
        </p:txBody>
      </p:sp>
      <p:pic>
        <p:nvPicPr>
          <p:cNvPr id="6" name="Picture 10" descr="Image result for machine learning">
            <a:extLst>
              <a:ext uri="{FF2B5EF4-FFF2-40B4-BE49-F238E27FC236}">
                <a16:creationId xmlns:a16="http://schemas.microsoft.com/office/drawing/2014/main" id="{77C9ED3C-B80F-48BB-90BF-9358C34D7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666" y="1331002"/>
            <a:ext cx="3411536" cy="2412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Python Symbol">
            <a:extLst>
              <a:ext uri="{FF2B5EF4-FFF2-40B4-BE49-F238E27FC236}">
                <a16:creationId xmlns:a16="http://schemas.microsoft.com/office/drawing/2014/main" id="{6AB262BB-EB86-48EC-B6AE-4C6CE5730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5194" y="1429201"/>
            <a:ext cx="225742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6868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73725E0F-FA91-4CFC-B5A1-4117D5D8E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270" y="0"/>
            <a:ext cx="1073346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AE1D42-6344-4E70-A68A-28E2AD568F19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29255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E1D42-6344-4E70-A68A-28E2AD568F19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2BF85B-792F-4F8A-BC69-34103DC5C238}"/>
              </a:ext>
            </a:extLst>
          </p:cNvPr>
          <p:cNvSpPr txBox="1"/>
          <p:nvPr/>
        </p:nvSpPr>
        <p:spPr>
          <a:xfrm>
            <a:off x="323273" y="692727"/>
            <a:ext cx="7841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Terminology</a:t>
            </a:r>
          </a:p>
        </p:txBody>
      </p:sp>
      <p:pic>
        <p:nvPicPr>
          <p:cNvPr id="8" name="Picture 4" descr="Image result for ann neural">
            <a:extLst>
              <a:ext uri="{FF2B5EF4-FFF2-40B4-BE49-F238E27FC236}">
                <a16:creationId xmlns:a16="http://schemas.microsoft.com/office/drawing/2014/main" id="{62950530-C9C0-45E2-AA52-07901C903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0231" y="1343708"/>
            <a:ext cx="4368512" cy="369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ABB205-FF9A-4CC3-B7B5-884AB45B0C66}"/>
              </a:ext>
            </a:extLst>
          </p:cNvPr>
          <p:cNvSpPr txBox="1"/>
          <p:nvPr/>
        </p:nvSpPr>
        <p:spPr>
          <a:xfrm>
            <a:off x="723153" y="2480889"/>
            <a:ext cx="30949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Input variables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Independent variables</a:t>
            </a:r>
          </a:p>
          <a:p>
            <a:pPr marL="285750" indent="-285750">
              <a:buFontTx/>
              <a:buChar char="-"/>
            </a:pPr>
            <a:r>
              <a:rPr lang="en-US" dirty="0"/>
              <a:t>Predictors</a:t>
            </a:r>
          </a:p>
          <a:p>
            <a:pPr marL="285750" indent="-285750">
              <a:buFontTx/>
              <a:buChar char="-"/>
            </a:pPr>
            <a:r>
              <a:rPr lang="en-US" dirty="0"/>
              <a:t>Features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Input Field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3492A4-0E0D-4E8E-8510-DC8F73C3997F}"/>
              </a:ext>
            </a:extLst>
          </p:cNvPr>
          <p:cNvSpPr txBox="1"/>
          <p:nvPr/>
        </p:nvSpPr>
        <p:spPr>
          <a:xfrm>
            <a:off x="8773082" y="2517786"/>
            <a:ext cx="33114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Output variables</a:t>
            </a:r>
          </a:p>
          <a:p>
            <a:pPr marL="285750" indent="-285750">
              <a:buFontTx/>
              <a:buChar char="-"/>
            </a:pPr>
            <a:r>
              <a:rPr lang="en-US" dirty="0"/>
              <a:t>Dependent variables</a:t>
            </a:r>
          </a:p>
          <a:p>
            <a:pPr marL="285750" indent="-285750">
              <a:buFontTx/>
              <a:buChar char="-"/>
            </a:pPr>
            <a:r>
              <a:rPr lang="en-US" dirty="0"/>
              <a:t>Predictand</a:t>
            </a:r>
          </a:p>
          <a:p>
            <a:pPr marL="285750" indent="-285750">
              <a:buFontTx/>
              <a:buChar char="-"/>
            </a:pPr>
            <a:r>
              <a:rPr lang="en-US" dirty="0"/>
              <a:t>Target variables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Outcome Field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0AF74-B851-47AD-BB84-D513D1A51CCF}"/>
              </a:ext>
            </a:extLst>
          </p:cNvPr>
          <p:cNvSpPr/>
          <p:nvPr/>
        </p:nvSpPr>
        <p:spPr>
          <a:xfrm>
            <a:off x="4605688" y="1343708"/>
            <a:ext cx="2738388" cy="36938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SUPERVISED LEARNING ML ALGORITHM</a:t>
            </a:r>
          </a:p>
        </p:txBody>
      </p:sp>
    </p:spTree>
    <p:extLst>
      <p:ext uri="{BB962C8B-B14F-4D97-AF65-F5344CB8AC3E}">
        <p14:creationId xmlns:p14="http://schemas.microsoft.com/office/powerpoint/2010/main" val="1109967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E1D42-6344-4E70-A68A-28E2AD568F19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2BF85B-792F-4F8A-BC69-34103DC5C238}"/>
              </a:ext>
            </a:extLst>
          </p:cNvPr>
          <p:cNvSpPr txBox="1"/>
          <p:nvPr/>
        </p:nvSpPr>
        <p:spPr>
          <a:xfrm>
            <a:off x="323273" y="692727"/>
            <a:ext cx="7841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Regression based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2DE90-9763-4EF9-B79A-A3A331759DA7}"/>
              </a:ext>
            </a:extLst>
          </p:cNvPr>
          <p:cNvSpPr txBox="1"/>
          <p:nvPr/>
        </p:nvSpPr>
        <p:spPr>
          <a:xfrm>
            <a:off x="397164" y="1450109"/>
            <a:ext cx="78416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Parametric approach</a:t>
            </a:r>
          </a:p>
          <a:p>
            <a:pPr marL="285750" indent="-285750">
              <a:buFontTx/>
              <a:buChar char="-"/>
            </a:pPr>
            <a:r>
              <a:rPr lang="en-US" dirty="0"/>
              <a:t>Most popular &amp; widely used in research for engineer</a:t>
            </a:r>
          </a:p>
          <a:p>
            <a:pPr marL="285750" indent="-285750">
              <a:buFontTx/>
              <a:buChar char="-"/>
            </a:pPr>
            <a:r>
              <a:rPr lang="en-US" dirty="0"/>
              <a:t>Easy to explain and apply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relationship between dependent variable and set of independent variables is estimated by probabilistic method/error function minimization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AFD485-7A8F-4DA8-8BB0-3BFB8C15D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5849" y="567603"/>
            <a:ext cx="3609975" cy="1400175"/>
          </a:xfrm>
          <a:prstGeom prst="rect">
            <a:avLst/>
          </a:prstGeom>
        </p:spPr>
      </p:pic>
      <p:pic>
        <p:nvPicPr>
          <p:cNvPr id="2050" name="Picture 2" descr="Image result for linear regression">
            <a:extLst>
              <a:ext uri="{FF2B5EF4-FFF2-40B4-BE49-F238E27FC236}">
                <a16:creationId xmlns:a16="http://schemas.microsoft.com/office/drawing/2014/main" id="{23D65E7C-C9F6-460D-82CF-A75B6AA10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530" y="3714769"/>
            <a:ext cx="2687348" cy="2006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helloacm.com/wp-content/uploads/2016/03/logistic-regression-example.jpg">
            <a:extLst>
              <a:ext uri="{FF2B5EF4-FFF2-40B4-BE49-F238E27FC236}">
                <a16:creationId xmlns:a16="http://schemas.microsoft.com/office/drawing/2014/main" id="{9BA15DDB-4B27-43F8-8E93-6823D3CCA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510" y="3523967"/>
            <a:ext cx="2931247" cy="2388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4175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E1D42-6344-4E70-A68A-28E2AD568F19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2BF85B-792F-4F8A-BC69-34103DC5C238}"/>
              </a:ext>
            </a:extLst>
          </p:cNvPr>
          <p:cNvSpPr txBox="1"/>
          <p:nvPr/>
        </p:nvSpPr>
        <p:spPr>
          <a:xfrm>
            <a:off x="323273" y="692727"/>
            <a:ext cx="7841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Instance based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2DE90-9763-4EF9-B79A-A3A331759DA7}"/>
              </a:ext>
            </a:extLst>
          </p:cNvPr>
          <p:cNvSpPr txBox="1"/>
          <p:nvPr/>
        </p:nvSpPr>
        <p:spPr>
          <a:xfrm>
            <a:off x="397164" y="1450109"/>
            <a:ext cx="7841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Non-parametric approach/Data driven approach</a:t>
            </a:r>
          </a:p>
          <a:p>
            <a:pPr marL="285750" indent="-285750">
              <a:buFontTx/>
              <a:buChar char="-"/>
            </a:pPr>
            <a:r>
              <a:rPr lang="en-US" dirty="0"/>
              <a:t>So called Distance-based,  event-based or memory-based learning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Self-learning and create a metric to identify whether an object belongs to the class of interest or not</a:t>
            </a:r>
          </a:p>
          <a:p>
            <a:pPr marL="285750" indent="-285750">
              <a:buFontTx/>
              <a:buChar char="-"/>
            </a:pPr>
            <a:r>
              <a:rPr lang="en-US" dirty="0"/>
              <a:t>Learn from sets of events/instances captured in the data</a:t>
            </a:r>
          </a:p>
          <a:p>
            <a:pPr marL="285750" indent="-285750">
              <a:buFontTx/>
              <a:buChar char="-"/>
            </a:pPr>
            <a:r>
              <a:rPr lang="en-US" dirty="0"/>
              <a:t>Simple but memory intensive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B5597E-0F3D-461E-883F-88C3820604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81"/>
          <a:stretch/>
        </p:blipFill>
        <p:spPr>
          <a:xfrm>
            <a:off x="8238836" y="609599"/>
            <a:ext cx="3752850" cy="840509"/>
          </a:xfrm>
          <a:prstGeom prst="rect">
            <a:avLst/>
          </a:prstGeom>
        </p:spPr>
      </p:pic>
      <p:pic>
        <p:nvPicPr>
          <p:cNvPr id="3076" name="Picture 4" descr="Image result for k nearest neighbor">
            <a:extLst>
              <a:ext uri="{FF2B5EF4-FFF2-40B4-BE49-F238E27FC236}">
                <a16:creationId xmlns:a16="http://schemas.microsoft.com/office/drawing/2014/main" id="{80340AB1-9DBF-44D4-BEF7-0065590063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5686" y="3251200"/>
            <a:ext cx="4614068" cy="2683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self organizing map">
            <a:extLst>
              <a:ext uri="{FF2B5EF4-FFF2-40B4-BE49-F238E27FC236}">
                <a16:creationId xmlns:a16="http://schemas.microsoft.com/office/drawing/2014/main" id="{B72308EC-25CD-4A49-BEEB-C301F3E60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4514" y="3251200"/>
            <a:ext cx="2911800" cy="2650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3429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E1D42-6344-4E70-A68A-28E2AD568F19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2BF85B-792F-4F8A-BC69-34103DC5C238}"/>
              </a:ext>
            </a:extLst>
          </p:cNvPr>
          <p:cNvSpPr txBox="1"/>
          <p:nvPr/>
        </p:nvSpPr>
        <p:spPr>
          <a:xfrm>
            <a:off x="323273" y="692727"/>
            <a:ext cx="7841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Regularization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2DE90-9763-4EF9-B79A-A3A331759DA7}"/>
              </a:ext>
            </a:extLst>
          </p:cNvPr>
          <p:cNvSpPr txBox="1"/>
          <p:nvPr/>
        </p:nvSpPr>
        <p:spPr>
          <a:xfrm>
            <a:off x="397164" y="1450109"/>
            <a:ext cx="78416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An extension of regression methods</a:t>
            </a:r>
          </a:p>
          <a:p>
            <a:pPr marL="285750" indent="-285750">
              <a:buFontTx/>
              <a:buChar char="-"/>
            </a:pPr>
            <a:r>
              <a:rPr lang="en-US" dirty="0"/>
              <a:t>Introduce a penalization term to the loss function for balancing between complexity of model and improvement in results</a:t>
            </a:r>
          </a:p>
          <a:p>
            <a:pPr marL="285750" indent="-285750">
              <a:buFontTx/>
              <a:buChar char="-"/>
            </a:pPr>
            <a:r>
              <a:rPr lang="en-US" dirty="0"/>
              <a:t>Powerful dealing with large number of input dataset and trim down the input variables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5BF909-0489-4BBE-BED5-22491A996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8279" y="240289"/>
            <a:ext cx="4476750" cy="9048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772414-9566-4CE2-8F4B-5BC9A2565C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9458" y="3121615"/>
            <a:ext cx="3672176" cy="266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825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E1D42-6344-4E70-A68A-28E2AD568F19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2BF85B-792F-4F8A-BC69-34103DC5C238}"/>
              </a:ext>
            </a:extLst>
          </p:cNvPr>
          <p:cNvSpPr txBox="1"/>
          <p:nvPr/>
        </p:nvSpPr>
        <p:spPr>
          <a:xfrm>
            <a:off x="323273" y="692727"/>
            <a:ext cx="7841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Tree-based algorithms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2DE90-9763-4EF9-B79A-A3A331759DA7}"/>
              </a:ext>
            </a:extLst>
          </p:cNvPr>
          <p:cNvSpPr txBox="1"/>
          <p:nvPr/>
        </p:nvSpPr>
        <p:spPr>
          <a:xfrm>
            <a:off x="397164" y="1450109"/>
            <a:ext cx="7841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Sequential conditional rules applied on the actual data</a:t>
            </a:r>
          </a:p>
          <a:p>
            <a:pPr marL="285750" indent="-285750">
              <a:buFontTx/>
              <a:buChar char="-"/>
            </a:pPr>
            <a:r>
              <a:rPr lang="en-US" dirty="0"/>
              <a:t>Rules are applied serially and a classification decision is made when all conditions are met</a:t>
            </a:r>
          </a:p>
          <a:p>
            <a:pPr marL="285750" indent="-285750">
              <a:buFontTx/>
              <a:buChar char="-"/>
            </a:pPr>
            <a:r>
              <a:rPr lang="en-US" dirty="0"/>
              <a:t>Fast and distributed algorithm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3070A7-BDDC-4773-91BE-077B89219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4402" y="226412"/>
            <a:ext cx="4124325" cy="1628775"/>
          </a:xfrm>
          <a:prstGeom prst="rect">
            <a:avLst/>
          </a:prstGeom>
        </p:spPr>
      </p:pic>
      <p:pic>
        <p:nvPicPr>
          <p:cNvPr id="8194" name="Picture 2" descr="Image result for decision tree">
            <a:extLst>
              <a:ext uri="{FF2B5EF4-FFF2-40B4-BE49-F238E27FC236}">
                <a16:creationId xmlns:a16="http://schemas.microsoft.com/office/drawing/2014/main" id="{FA0187FB-6FB2-479B-A66A-A3DAB87B7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677" y="2666064"/>
            <a:ext cx="4911725" cy="3502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3497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E1D42-6344-4E70-A68A-28E2AD568F19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2BF85B-792F-4F8A-BC69-34103DC5C238}"/>
              </a:ext>
            </a:extLst>
          </p:cNvPr>
          <p:cNvSpPr txBox="1"/>
          <p:nvPr/>
        </p:nvSpPr>
        <p:spPr>
          <a:xfrm>
            <a:off x="323273" y="692727"/>
            <a:ext cx="7841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Bayesian Algorithms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2DE90-9763-4EF9-B79A-A3A331759DA7}"/>
              </a:ext>
            </a:extLst>
          </p:cNvPr>
          <p:cNvSpPr txBox="1"/>
          <p:nvPr/>
        </p:nvSpPr>
        <p:spPr>
          <a:xfrm>
            <a:off x="397164" y="1450109"/>
            <a:ext cx="7841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Work based on Bayes Theorem using prior and post distribution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machine does not learn from iterative process but using inference from distribution of variable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Used in most classification and inference testing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0D5214-2A13-4411-B114-D490B078F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5759" y="154709"/>
            <a:ext cx="3467100" cy="1295400"/>
          </a:xfrm>
          <a:prstGeom prst="rect">
            <a:avLst/>
          </a:prstGeom>
        </p:spPr>
      </p:pic>
      <p:pic>
        <p:nvPicPr>
          <p:cNvPr id="7170" name="Picture 2" descr="Image result for naive bayes">
            <a:extLst>
              <a:ext uri="{FF2B5EF4-FFF2-40B4-BE49-F238E27FC236}">
                <a16:creationId xmlns:a16="http://schemas.microsoft.com/office/drawing/2014/main" id="{5AEB5675-DC2A-406C-8DC2-F138224DC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6237" y="3082058"/>
            <a:ext cx="4726708" cy="354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6746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E1D42-6344-4E70-A68A-28E2AD568F19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2BF85B-792F-4F8A-BC69-34103DC5C238}"/>
              </a:ext>
            </a:extLst>
          </p:cNvPr>
          <p:cNvSpPr txBox="1"/>
          <p:nvPr/>
        </p:nvSpPr>
        <p:spPr>
          <a:xfrm>
            <a:off x="323273" y="692727"/>
            <a:ext cx="7841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Clustering Algorithms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2DE90-9763-4EF9-B79A-A3A331759DA7}"/>
              </a:ext>
            </a:extLst>
          </p:cNvPr>
          <p:cNvSpPr txBox="1"/>
          <p:nvPr/>
        </p:nvSpPr>
        <p:spPr>
          <a:xfrm>
            <a:off x="397164" y="1450109"/>
            <a:ext cx="7841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Principle of maximization of intra-cluster similarities and minimization inter-cluster similarities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measure of similarities determines how the clusters need to be formed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solidFill>
                  <a:srgbClr val="FF0000"/>
                </a:solidFill>
              </a:rPr>
              <a:t>Unsupervised algorithm</a:t>
            </a:r>
            <a:r>
              <a:rPr lang="en-US" dirty="0"/>
              <a:t>: group the data for maximum commonality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E5C72F-E519-44BE-AED4-FD9138638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786" y="147659"/>
            <a:ext cx="2628900" cy="914400"/>
          </a:xfrm>
          <a:prstGeom prst="rect">
            <a:avLst/>
          </a:prstGeom>
        </p:spPr>
      </p:pic>
      <p:pic>
        <p:nvPicPr>
          <p:cNvPr id="6146" name="Picture 2" descr="K-Means Plot">
            <a:extLst>
              <a:ext uri="{FF2B5EF4-FFF2-40B4-BE49-F238E27FC236}">
                <a16:creationId xmlns:a16="http://schemas.microsoft.com/office/drawing/2014/main" id="{02727EB9-DB81-46C8-AF0C-C8D876226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3605" y="3429000"/>
            <a:ext cx="4115955" cy="3292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10147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E1D42-6344-4E70-A68A-28E2AD568F19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2BF85B-792F-4F8A-BC69-34103DC5C238}"/>
              </a:ext>
            </a:extLst>
          </p:cNvPr>
          <p:cNvSpPr txBox="1"/>
          <p:nvPr/>
        </p:nvSpPr>
        <p:spPr>
          <a:xfrm>
            <a:off x="323273" y="692727"/>
            <a:ext cx="7841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Artificial Neural Networks (ANN)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2DE90-9763-4EF9-B79A-A3A331759DA7}"/>
              </a:ext>
            </a:extLst>
          </p:cNvPr>
          <p:cNvSpPr txBox="1"/>
          <p:nvPr/>
        </p:nvSpPr>
        <p:spPr>
          <a:xfrm>
            <a:off x="397164" y="1450109"/>
            <a:ext cx="7841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Inspired by the biological neural networks</a:t>
            </a:r>
          </a:p>
          <a:p>
            <a:pPr marL="285750" indent="-285750">
              <a:buFontTx/>
              <a:buChar char="-"/>
            </a:pPr>
            <a:r>
              <a:rPr lang="en-US" dirty="0"/>
              <a:t>Powerful to learn non-linear relationships</a:t>
            </a:r>
          </a:p>
          <a:p>
            <a:pPr marL="285750" indent="-285750">
              <a:buFontTx/>
              <a:buChar char="-"/>
            </a:pPr>
            <a:r>
              <a:rPr lang="en-US" dirty="0"/>
              <a:t>Recognize higher order relationships among variables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Used in both supervised/unsupervised learning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600781-0489-4FE2-AA0E-E191F6E2A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2060" y="214334"/>
            <a:ext cx="3552825" cy="847725"/>
          </a:xfrm>
          <a:prstGeom prst="rect">
            <a:avLst/>
          </a:prstGeom>
        </p:spPr>
      </p:pic>
      <p:pic>
        <p:nvPicPr>
          <p:cNvPr id="5124" name="Picture 4" descr="Image result for ann neural">
            <a:extLst>
              <a:ext uri="{FF2B5EF4-FFF2-40B4-BE49-F238E27FC236}">
                <a16:creationId xmlns:a16="http://schemas.microsoft.com/office/drawing/2014/main" id="{E26A93C5-800A-4190-B436-DBE24CC43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2618" y="2842880"/>
            <a:ext cx="4368512" cy="369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214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E1D42-6344-4E70-A68A-28E2AD568F19}"/>
              </a:ext>
            </a:extLst>
          </p:cNvPr>
          <p:cNvSpPr/>
          <p:nvPr/>
        </p:nvSpPr>
        <p:spPr>
          <a:xfrm>
            <a:off x="91675" y="41746"/>
            <a:ext cx="3292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3. Types of Machine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2BF85B-792F-4F8A-BC69-34103DC5C238}"/>
              </a:ext>
            </a:extLst>
          </p:cNvPr>
          <p:cNvSpPr txBox="1"/>
          <p:nvPr/>
        </p:nvSpPr>
        <p:spPr>
          <a:xfrm>
            <a:off x="323273" y="692727"/>
            <a:ext cx="7841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Dimensionality Reduction Algorithm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2DE90-9763-4EF9-B79A-A3A331759DA7}"/>
              </a:ext>
            </a:extLst>
          </p:cNvPr>
          <p:cNvSpPr txBox="1"/>
          <p:nvPr/>
        </p:nvSpPr>
        <p:spPr>
          <a:xfrm>
            <a:off x="397164" y="1450109"/>
            <a:ext cx="7841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Essential method to amplify the signal in data by various transformation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Reduce number of independent variables (inputs)</a:t>
            </a:r>
          </a:p>
          <a:p>
            <a:pPr marL="285750" indent="-285750">
              <a:buFontTx/>
              <a:buChar char="-"/>
            </a:pPr>
            <a:r>
              <a:rPr lang="en-US" dirty="0"/>
              <a:t>To be applied before modeling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DCF699-4F37-464D-B925-5DAA2B563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4904" y="226412"/>
            <a:ext cx="4119913" cy="2508857"/>
          </a:xfrm>
          <a:prstGeom prst="rect">
            <a:avLst/>
          </a:prstGeom>
        </p:spPr>
      </p:pic>
      <p:pic>
        <p:nvPicPr>
          <p:cNvPr id="13314" name="Picture 2" descr="Image result for principal component analysis">
            <a:extLst>
              <a:ext uri="{FF2B5EF4-FFF2-40B4-BE49-F238E27FC236}">
                <a16:creationId xmlns:a16="http://schemas.microsoft.com/office/drawing/2014/main" id="{8A0CDBAF-7867-4F28-9E41-6903DE2BD8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9"/>
          <a:stretch/>
        </p:blipFill>
        <p:spPr bwMode="auto">
          <a:xfrm>
            <a:off x="3147011" y="2781300"/>
            <a:ext cx="4692766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AA5C09E-EBA5-4797-8E64-F95E4F1F6690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930164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DC19D73-3F27-4A18-845F-AA1CE60B55B6}"/>
              </a:ext>
            </a:extLst>
          </p:cNvPr>
          <p:cNvSpPr/>
          <p:nvPr/>
        </p:nvSpPr>
        <p:spPr>
          <a:xfrm>
            <a:off x="178594" y="607219"/>
            <a:ext cx="7058025" cy="6429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C00000"/>
                </a:solidFill>
              </a:rPr>
              <a:t>OIT: RESEARCH TECHNOLOGY SERVICE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1DEFDE-D734-D230-BF91-5772D522A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94" y="1480810"/>
            <a:ext cx="10441923" cy="472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863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AE1D42-6344-4E70-A68A-28E2AD568F19}"/>
              </a:ext>
            </a:extLst>
          </p:cNvPr>
          <p:cNvSpPr/>
          <p:nvPr/>
        </p:nvSpPr>
        <p:spPr>
          <a:xfrm>
            <a:off x="91675" y="41746"/>
            <a:ext cx="3292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3. Types of Machine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2BF85B-792F-4F8A-BC69-34103DC5C238}"/>
              </a:ext>
            </a:extLst>
          </p:cNvPr>
          <p:cNvSpPr txBox="1"/>
          <p:nvPr/>
        </p:nvSpPr>
        <p:spPr>
          <a:xfrm>
            <a:off x="323273" y="692727"/>
            <a:ext cx="7841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00FF"/>
                </a:solidFill>
              </a:rPr>
              <a:t>Ensemble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2DE90-9763-4EF9-B79A-A3A331759DA7}"/>
              </a:ext>
            </a:extLst>
          </p:cNvPr>
          <p:cNvSpPr txBox="1"/>
          <p:nvPr/>
        </p:nvSpPr>
        <p:spPr>
          <a:xfrm>
            <a:off x="397164" y="1450109"/>
            <a:ext cx="7841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Combination of results from different ML approach</a:t>
            </a:r>
          </a:p>
          <a:p>
            <a:pPr marL="285750" indent="-285750">
              <a:buFontTx/>
              <a:buChar char="-"/>
            </a:pPr>
            <a:r>
              <a:rPr lang="en-US" dirty="0"/>
              <a:t>Very popular as they have ability to provide superior results</a:t>
            </a:r>
          </a:p>
          <a:p>
            <a:pPr marL="285750" indent="-285750">
              <a:buFontTx/>
              <a:buChar char="-"/>
            </a:pPr>
            <a:r>
              <a:rPr lang="en-US" dirty="0"/>
              <a:t>Possibility to break into independent model to train a distributed network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0ECC7F-F6E7-439B-A287-52387F9929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694"/>
          <a:stretch/>
        </p:blipFill>
        <p:spPr>
          <a:xfrm>
            <a:off x="7744940" y="86377"/>
            <a:ext cx="4355385" cy="1828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C49989A-A3AD-40DD-9BC5-25E0B12F31FE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265656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chine Learning Process">
            <a:extLst>
              <a:ext uri="{FF2B5EF4-FFF2-40B4-BE49-F238E27FC236}">
                <a16:creationId xmlns:a16="http://schemas.microsoft.com/office/drawing/2014/main" id="{EDE127FF-C429-4E47-B444-2B39AC747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363" y="652463"/>
            <a:ext cx="6391275" cy="555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F089BD-B7C2-4F01-AA0F-BDF905CDC2E6}"/>
              </a:ext>
            </a:extLst>
          </p:cNvPr>
          <p:cNvSpPr/>
          <p:nvPr/>
        </p:nvSpPr>
        <p:spPr>
          <a:xfrm>
            <a:off x="91675" y="41746"/>
            <a:ext cx="3292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3. Types of Machine Learning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5B7AF8-68D8-47E0-B917-144C333CF46B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775034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s://user-images.githubusercontent.com/43855029/114583677-da139d00-9c4f-11eb-816b-efee53facc2a.png">
            <a:extLst>
              <a:ext uri="{FF2B5EF4-FFF2-40B4-BE49-F238E27FC236}">
                <a16:creationId xmlns:a16="http://schemas.microsoft.com/office/drawing/2014/main" id="{EF457340-18F8-4A58-A3FF-ED7E982720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25" y="947738"/>
            <a:ext cx="11410950" cy="496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4506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F0B6B46-DB04-40D1-8D82-627AB0D73C2C}"/>
              </a:ext>
            </a:extLst>
          </p:cNvPr>
          <p:cNvSpPr/>
          <p:nvPr/>
        </p:nvSpPr>
        <p:spPr>
          <a:xfrm>
            <a:off x="552006" y="1027836"/>
            <a:ext cx="1158698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0" i="0" dirty="0" err="1">
                <a:solidFill>
                  <a:srgbClr val="24292F"/>
                </a:solidFill>
                <a:effectLst/>
                <a:latin typeface="-apple-system"/>
              </a:rPr>
              <a:t>Scikit</a:t>
            </a:r>
            <a:r>
              <a:rPr lang="en-US" sz="2800" b="0" i="0" dirty="0">
                <a:solidFill>
                  <a:srgbClr val="24292F"/>
                </a:solidFill>
                <a:effectLst/>
                <a:latin typeface="-apple-system"/>
              </a:rPr>
              <a:t>-learn or </a:t>
            </a:r>
            <a:r>
              <a:rPr lang="en-US" sz="2800" b="0" i="0" dirty="0" err="1">
                <a:solidFill>
                  <a:srgbClr val="24292F"/>
                </a:solidFill>
                <a:effectLst/>
                <a:latin typeface="-apple-system"/>
              </a:rPr>
              <a:t>sklearn</a:t>
            </a:r>
            <a:r>
              <a:rPr lang="en-US" sz="2800" b="0" i="0" dirty="0">
                <a:solidFill>
                  <a:srgbClr val="24292F"/>
                </a:solidFill>
                <a:effectLst/>
                <a:latin typeface="-apple-system"/>
              </a:rPr>
              <a:t> is probably the most useful library for machine learning in Python.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4292F"/>
                </a:solidFill>
                <a:effectLst/>
                <a:latin typeface="-apple-system"/>
              </a:rPr>
              <a:t>The </a:t>
            </a:r>
            <a:r>
              <a:rPr lang="en-US" sz="2800" b="0" i="0" dirty="0" err="1">
                <a:solidFill>
                  <a:srgbClr val="24292F"/>
                </a:solidFill>
                <a:effectLst/>
                <a:latin typeface="-apple-system"/>
              </a:rPr>
              <a:t>sklearn</a:t>
            </a:r>
            <a:r>
              <a:rPr lang="en-US" sz="2800" b="0" i="0" dirty="0">
                <a:solidFill>
                  <a:srgbClr val="24292F"/>
                </a:solidFill>
                <a:effectLst/>
                <a:latin typeface="-apple-system"/>
              </a:rPr>
              <a:t> library contains a lot of efficient tools for machine learning and statistical modeling including classification, regression, clustering and dimensionality reduction.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4292F"/>
                </a:solidFill>
                <a:effectLst/>
                <a:latin typeface="-apple-system"/>
              </a:rPr>
              <a:t>The </a:t>
            </a:r>
            <a:r>
              <a:rPr lang="en-US" sz="2800" b="0" i="0" dirty="0" err="1">
                <a:solidFill>
                  <a:srgbClr val="24292F"/>
                </a:solidFill>
                <a:effectLst/>
                <a:latin typeface="-apple-system"/>
              </a:rPr>
              <a:t>sklearn</a:t>
            </a:r>
            <a:r>
              <a:rPr lang="en-US" sz="2800" b="0" i="0" dirty="0">
                <a:solidFill>
                  <a:srgbClr val="24292F"/>
                </a:solidFill>
                <a:effectLst/>
                <a:latin typeface="-apple-system"/>
              </a:rPr>
              <a:t> package contains tools for: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38F19C-551A-41A2-9694-AA02A0BE1AEB}"/>
              </a:ext>
            </a:extLst>
          </p:cNvPr>
          <p:cNvSpPr/>
          <p:nvPr/>
        </p:nvSpPr>
        <p:spPr>
          <a:xfrm>
            <a:off x="91675" y="41746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4. </a:t>
            </a:r>
            <a:r>
              <a:rPr lang="en-US" dirty="0" err="1">
                <a:solidFill>
                  <a:srgbClr val="FF0000"/>
                </a:solidFill>
              </a:rPr>
              <a:t>Scikit</a:t>
            </a:r>
            <a:r>
              <a:rPr lang="en-US" dirty="0">
                <a:solidFill>
                  <a:srgbClr val="FF0000"/>
                </a:solidFill>
              </a:rPr>
              <a:t>-learn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8D0F25-F610-4758-8264-C598B03EE314}"/>
              </a:ext>
            </a:extLst>
          </p:cNvPr>
          <p:cNvSpPr/>
          <p:nvPr/>
        </p:nvSpPr>
        <p:spPr>
          <a:xfrm>
            <a:off x="1649896" y="4685437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- Data splitting</a:t>
            </a:r>
          </a:p>
          <a:p>
            <a:r>
              <a:rPr lang="en-US" dirty="0"/>
              <a:t>  - pre-processing</a:t>
            </a:r>
          </a:p>
          <a:p>
            <a:r>
              <a:rPr lang="en-US" dirty="0"/>
              <a:t>  - feature selection</a:t>
            </a:r>
          </a:p>
          <a:p>
            <a:r>
              <a:rPr lang="en-US" dirty="0"/>
              <a:t>  - model tuning using resampling</a:t>
            </a:r>
          </a:p>
          <a:p>
            <a:r>
              <a:rPr lang="en-US" dirty="0"/>
              <a:t>  - variable importance estimation</a:t>
            </a:r>
          </a:p>
          <a:p>
            <a:r>
              <a:rPr lang="en-US" dirty="0"/>
              <a:t>  as well as other functionality.</a:t>
            </a:r>
          </a:p>
        </p:txBody>
      </p:sp>
    </p:spTree>
    <p:extLst>
      <p:ext uri="{BB962C8B-B14F-4D97-AF65-F5344CB8AC3E}">
        <p14:creationId xmlns:p14="http://schemas.microsoft.com/office/powerpoint/2010/main" val="2444087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4" descr="Move mouse over image">
            <a:extLst>
              <a:ext uri="{FF2B5EF4-FFF2-40B4-BE49-F238E27FC236}">
                <a16:creationId xmlns:a16="http://schemas.microsoft.com/office/drawing/2014/main" id="{95BABA76-1A31-454A-B401-4CC6BF4FAE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1" b="15608"/>
          <a:stretch/>
        </p:blipFill>
        <p:spPr bwMode="auto">
          <a:xfrm>
            <a:off x="1345096" y="92766"/>
            <a:ext cx="9527647" cy="519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AEF7AF-6937-4D6E-B1BC-110013F297C8}"/>
              </a:ext>
            </a:extLst>
          </p:cNvPr>
          <p:cNvSpPr/>
          <p:nvPr/>
        </p:nvSpPr>
        <p:spPr>
          <a:xfrm>
            <a:off x="4989444" y="5537609"/>
            <a:ext cx="499606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https://scikit-learn.org/stable/tutorial/machine_learning_map/index.html</a:t>
            </a:r>
          </a:p>
        </p:txBody>
      </p:sp>
      <p:pic>
        <p:nvPicPr>
          <p:cNvPr id="15368" name="Picture 8" descr="image">
            <a:extLst>
              <a:ext uri="{FF2B5EF4-FFF2-40B4-BE49-F238E27FC236}">
                <a16:creationId xmlns:a16="http://schemas.microsoft.com/office/drawing/2014/main" id="{C1992F03-A723-4D61-986C-536EE41FE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34" y="4793596"/>
            <a:ext cx="3185905" cy="1137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43963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F0B6B46-DB04-40D1-8D82-627AB0D73C2C}"/>
              </a:ext>
            </a:extLst>
          </p:cNvPr>
          <p:cNvSpPr/>
          <p:nvPr/>
        </p:nvSpPr>
        <p:spPr>
          <a:xfrm>
            <a:off x="552006" y="1027836"/>
            <a:ext cx="1158698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4292F"/>
                </a:solidFill>
                <a:latin typeface="-apple-system"/>
              </a:rPr>
              <a:t> Install </a:t>
            </a:r>
            <a:r>
              <a:rPr lang="en-US" sz="2800" dirty="0" err="1">
                <a:solidFill>
                  <a:srgbClr val="24292F"/>
                </a:solidFill>
                <a:latin typeface="-apple-system"/>
              </a:rPr>
              <a:t>sklearn</a:t>
            </a:r>
            <a:r>
              <a:rPr lang="en-US" sz="2800" dirty="0">
                <a:solidFill>
                  <a:srgbClr val="24292F"/>
                </a:solidFill>
                <a:latin typeface="-apple-system"/>
              </a:rPr>
              <a:t> and create the </a:t>
            </a:r>
            <a:r>
              <a:rPr lang="en-US" sz="2800" dirty="0" err="1">
                <a:solidFill>
                  <a:srgbClr val="24292F"/>
                </a:solidFill>
                <a:latin typeface="-apple-system"/>
              </a:rPr>
              <a:t>Jupyter</a:t>
            </a:r>
            <a:r>
              <a:rPr lang="en-US" sz="2800" dirty="0">
                <a:solidFill>
                  <a:srgbClr val="24292F"/>
                </a:solidFill>
                <a:latin typeface="-apple-system"/>
              </a:rPr>
              <a:t> Kernel to work using Open OnDemand platform for M2 HPC (setup)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24292F"/>
              </a:solidFill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4292F"/>
                </a:solidFill>
                <a:latin typeface="-apple-system"/>
              </a:rPr>
              <a:t> Before the workshop, make sure that everyone has SMU HPC M2 account and created the ML_SKLN kernel with </a:t>
            </a:r>
            <a:r>
              <a:rPr lang="en-US" sz="2800" dirty="0" err="1">
                <a:solidFill>
                  <a:srgbClr val="24292F"/>
                </a:solidFill>
                <a:latin typeface="-apple-system"/>
              </a:rPr>
              <a:t>scikit</a:t>
            </a:r>
            <a:r>
              <a:rPr lang="en-US" sz="2800" dirty="0">
                <a:solidFill>
                  <a:srgbClr val="24292F"/>
                </a:solidFill>
                <a:latin typeface="-apple-system"/>
              </a:rPr>
              <a:t>-learn installed.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38F19C-551A-41A2-9694-AA02A0BE1AEB}"/>
              </a:ext>
            </a:extLst>
          </p:cNvPr>
          <p:cNvSpPr/>
          <p:nvPr/>
        </p:nvSpPr>
        <p:spPr>
          <a:xfrm>
            <a:off x="91675" y="41746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4. </a:t>
            </a:r>
            <a:r>
              <a:rPr lang="en-US" dirty="0" err="1">
                <a:solidFill>
                  <a:srgbClr val="FF0000"/>
                </a:solidFill>
              </a:rPr>
              <a:t>Scikit</a:t>
            </a:r>
            <a:r>
              <a:rPr lang="en-US" dirty="0">
                <a:solidFill>
                  <a:srgbClr val="FF0000"/>
                </a:solidFill>
              </a:rPr>
              <a:t>-learn</a:t>
            </a:r>
          </a:p>
        </p:txBody>
      </p:sp>
    </p:spTree>
    <p:extLst>
      <p:ext uri="{BB962C8B-B14F-4D97-AF65-F5344CB8AC3E}">
        <p14:creationId xmlns:p14="http://schemas.microsoft.com/office/powerpoint/2010/main" val="21917535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5F42A55-0B27-49C2-941A-B2936B8C9509}"/>
              </a:ext>
            </a:extLst>
          </p:cNvPr>
          <p:cNvSpPr/>
          <p:nvPr/>
        </p:nvSpPr>
        <p:spPr>
          <a:xfrm>
            <a:off x="91674" y="41746"/>
            <a:ext cx="60869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HANDS-ON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955D40-F6F8-4721-AF6D-0C181246BDCC}"/>
              </a:ext>
            </a:extLst>
          </p:cNvPr>
          <p:cNvSpPr txBox="1"/>
          <p:nvPr/>
        </p:nvSpPr>
        <p:spPr>
          <a:xfrm>
            <a:off x="346509" y="641770"/>
            <a:ext cx="99958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4.1 Preprocessing with missing value</a:t>
            </a:r>
          </a:p>
          <a:p>
            <a:endParaRPr lang="en-US" sz="2000" dirty="0"/>
          </a:p>
          <a:p>
            <a:r>
              <a:rPr lang="en-US" sz="2000" dirty="0"/>
              <a:t>4.2 Preprocessing: transform data</a:t>
            </a:r>
          </a:p>
          <a:p>
            <a:endParaRPr lang="en-US" sz="2000" dirty="0"/>
          </a:p>
          <a:p>
            <a:r>
              <a:rPr lang="en-US" sz="2000" dirty="0"/>
              <a:t>4.3 Data partition: training and testing</a:t>
            </a:r>
          </a:p>
          <a:p>
            <a:endParaRPr lang="en-US" sz="2000" dirty="0"/>
          </a:p>
          <a:p>
            <a:r>
              <a:rPr lang="en-US" sz="2000" dirty="0"/>
              <a:t>4.4 Train and predict the model</a:t>
            </a:r>
          </a:p>
          <a:p>
            <a:endParaRPr lang="en-US" sz="2000" dirty="0"/>
          </a:p>
          <a:p>
            <a:r>
              <a:rPr lang="en-US" sz="2000" dirty="0"/>
              <a:t>4.5 Post-processing: Evaluate test result</a:t>
            </a:r>
          </a:p>
        </p:txBody>
      </p:sp>
    </p:spTree>
    <p:extLst>
      <p:ext uri="{BB962C8B-B14F-4D97-AF65-F5344CB8AC3E}">
        <p14:creationId xmlns:p14="http://schemas.microsoft.com/office/powerpoint/2010/main" val="1620377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C869A-DCA8-4ACB-BB9C-3578A31B8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509" y="804519"/>
            <a:ext cx="11480314" cy="1049235"/>
          </a:xfrm>
        </p:spPr>
        <p:txBody>
          <a:bodyPr>
            <a:noAutofit/>
          </a:bodyPr>
          <a:lstStyle/>
          <a:p>
            <a:r>
              <a:rPr lang="en-US" sz="3600" b="1" dirty="0"/>
              <a:t>Outlines: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CB7A-B9A6-48BE-8943-FB6FE3EAA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275" y="2015732"/>
            <a:ext cx="9841519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 Introduction to Machine Learning</a:t>
            </a:r>
          </a:p>
          <a:p>
            <a:pPr marL="0" indent="0">
              <a:buNone/>
            </a:pPr>
            <a:r>
              <a:rPr lang="en-US" dirty="0"/>
              <a:t>2. Why Python</a:t>
            </a:r>
          </a:p>
          <a:p>
            <a:pPr marL="0" indent="0">
              <a:buNone/>
            </a:pPr>
            <a:r>
              <a:rPr lang="en-US" dirty="0"/>
              <a:t>3. Types of Machine Learning</a:t>
            </a:r>
          </a:p>
          <a:p>
            <a:pPr marL="0" indent="0">
              <a:buNone/>
            </a:pPr>
            <a:r>
              <a:rPr lang="en-US" dirty="0"/>
              <a:t>4. </a:t>
            </a:r>
            <a:r>
              <a:rPr lang="en-US" dirty="0" err="1"/>
              <a:t>Scikit</a:t>
            </a:r>
            <a:r>
              <a:rPr lang="en-US" dirty="0"/>
              <a:t>-Learn</a:t>
            </a:r>
          </a:p>
          <a:p>
            <a:pPr marL="0" indent="0">
              <a:buNone/>
            </a:pPr>
            <a:r>
              <a:rPr lang="en-US" dirty="0"/>
              <a:t>5. Supervised Learning</a:t>
            </a:r>
          </a:p>
          <a:p>
            <a:pPr marL="0" indent="0">
              <a:buNone/>
            </a:pPr>
            <a:r>
              <a:rPr lang="en-US" dirty="0"/>
              <a:t>6. Unsupervised Learning</a:t>
            </a:r>
          </a:p>
        </p:txBody>
      </p:sp>
      <p:pic>
        <p:nvPicPr>
          <p:cNvPr id="2050" name="Picture 2" descr="Image result for machine learning">
            <a:extLst>
              <a:ext uri="{FF2B5EF4-FFF2-40B4-BE49-F238E27FC236}">
                <a16:creationId xmlns:a16="http://schemas.microsoft.com/office/drawing/2014/main" id="{B1B10088-2B77-4B6C-B2A8-BF2DA3C25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422" y="2152650"/>
            <a:ext cx="5730723" cy="256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503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A61784-162B-4AA5-9F1A-90B5CABF26E1}"/>
              </a:ext>
            </a:extLst>
          </p:cNvPr>
          <p:cNvSpPr/>
          <p:nvPr/>
        </p:nvSpPr>
        <p:spPr>
          <a:xfrm>
            <a:off x="91675" y="41746"/>
            <a:ext cx="3562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1. Introduction to Machine Learning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820A22D-1F0B-41A8-98FA-ADEAD4BE213D}"/>
              </a:ext>
            </a:extLst>
          </p:cNvPr>
          <p:cNvGrpSpPr/>
          <p:nvPr/>
        </p:nvGrpSpPr>
        <p:grpSpPr>
          <a:xfrm>
            <a:off x="3981596" y="3429000"/>
            <a:ext cx="5711687" cy="2156791"/>
            <a:chOff x="3981596" y="3429000"/>
            <a:chExt cx="5711687" cy="215679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DC6417F-D6F4-42D2-9011-46AC44739D70}"/>
                </a:ext>
              </a:extLst>
            </p:cNvPr>
            <p:cNvSpPr/>
            <p:nvPr/>
          </p:nvSpPr>
          <p:spPr>
            <a:xfrm>
              <a:off x="3981596" y="3429000"/>
              <a:ext cx="5711687" cy="215679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DDDF0F1-DE0B-424D-8B9B-81337C76A0D2}"/>
                </a:ext>
              </a:extLst>
            </p:cNvPr>
            <p:cNvSpPr txBox="1"/>
            <p:nvPr/>
          </p:nvSpPr>
          <p:spPr>
            <a:xfrm>
              <a:off x="4518212" y="4122674"/>
              <a:ext cx="14926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Artificial</a:t>
              </a:r>
            </a:p>
            <a:p>
              <a:r>
                <a:rPr lang="en-US" dirty="0"/>
                <a:t>Intelligence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C8ECEBC-698F-416A-9C63-96C72F225FE1}"/>
              </a:ext>
            </a:extLst>
          </p:cNvPr>
          <p:cNvGrpSpPr/>
          <p:nvPr/>
        </p:nvGrpSpPr>
        <p:grpSpPr>
          <a:xfrm>
            <a:off x="6227922" y="4039037"/>
            <a:ext cx="3222129" cy="936714"/>
            <a:chOff x="6010835" y="4039038"/>
            <a:chExt cx="3222129" cy="936714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159902F0-AA99-4DAA-914C-3F3C30C762E4}"/>
                </a:ext>
              </a:extLst>
            </p:cNvPr>
            <p:cNvSpPr/>
            <p:nvPr/>
          </p:nvSpPr>
          <p:spPr>
            <a:xfrm>
              <a:off x="6010835" y="4039038"/>
              <a:ext cx="3222129" cy="93671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0B4613F-217F-4097-9ED7-7395BB8C22C8}"/>
                </a:ext>
              </a:extLst>
            </p:cNvPr>
            <p:cNvSpPr txBox="1"/>
            <p:nvPr/>
          </p:nvSpPr>
          <p:spPr>
            <a:xfrm>
              <a:off x="6181167" y="4245785"/>
              <a:ext cx="149262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Machine</a:t>
              </a:r>
            </a:p>
            <a:p>
              <a:r>
                <a:rPr lang="en-US" sz="1400" dirty="0"/>
                <a:t>Learning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B1F1463-1566-482F-8967-02696D8534D7}"/>
              </a:ext>
            </a:extLst>
          </p:cNvPr>
          <p:cNvGrpSpPr/>
          <p:nvPr/>
        </p:nvGrpSpPr>
        <p:grpSpPr>
          <a:xfrm>
            <a:off x="7288307" y="4291951"/>
            <a:ext cx="1977932" cy="430887"/>
            <a:chOff x="7288307" y="4291951"/>
            <a:chExt cx="1977932" cy="430887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D47F41D-65A1-4B76-BA24-CDD941BDA806}"/>
                </a:ext>
              </a:extLst>
            </p:cNvPr>
            <p:cNvSpPr/>
            <p:nvPr/>
          </p:nvSpPr>
          <p:spPr>
            <a:xfrm>
              <a:off x="7288307" y="4346981"/>
              <a:ext cx="1707093" cy="320828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072846-17DE-4BB1-A736-52F64FCF115A}"/>
                </a:ext>
              </a:extLst>
            </p:cNvPr>
            <p:cNvSpPr txBox="1"/>
            <p:nvPr/>
          </p:nvSpPr>
          <p:spPr>
            <a:xfrm>
              <a:off x="7773616" y="4291951"/>
              <a:ext cx="149262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Deep</a:t>
              </a:r>
            </a:p>
            <a:p>
              <a:r>
                <a:rPr lang="en-US" sz="1100" dirty="0"/>
                <a:t>Learning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5472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s://www.researchgate.net/profile/Ahmad_Al_Musawi/publication/323108787/figure/fig1/AS:592692094464000@1518320215281/Machine-Learning-Application.png">
            <a:extLst>
              <a:ext uri="{FF2B5EF4-FFF2-40B4-BE49-F238E27FC236}">
                <a16:creationId xmlns:a16="http://schemas.microsoft.com/office/drawing/2014/main" id="{2DC69261-A9E0-4A5F-87B4-C06E83B5D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698" y="615798"/>
            <a:ext cx="6964314" cy="5123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75698D-CB47-4AF5-8E6F-594658BD258F}"/>
              </a:ext>
            </a:extLst>
          </p:cNvPr>
          <p:cNvSpPr/>
          <p:nvPr/>
        </p:nvSpPr>
        <p:spPr>
          <a:xfrm>
            <a:off x="6434343" y="5852725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/>
              <a:t>https://www.researchgate.net/publication/323108787_Introduction_to_Machine_Learning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1194DF-9380-4F20-95B9-2F76D3F74F76}"/>
              </a:ext>
            </a:extLst>
          </p:cNvPr>
          <p:cNvSpPr/>
          <p:nvPr/>
        </p:nvSpPr>
        <p:spPr>
          <a:xfrm>
            <a:off x="91675" y="41746"/>
            <a:ext cx="3562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1. Introduction to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618797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hydroinformatics">
            <a:extLst>
              <a:ext uri="{FF2B5EF4-FFF2-40B4-BE49-F238E27FC236}">
                <a16:creationId xmlns:a16="http://schemas.microsoft.com/office/drawing/2014/main" id="{CB1FBCDC-F9A2-40F1-88E1-88894CDD30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92" b="18665"/>
          <a:stretch/>
        </p:blipFill>
        <p:spPr bwMode="auto">
          <a:xfrm>
            <a:off x="193386" y="439192"/>
            <a:ext cx="3588038" cy="135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journal bioinformatics">
            <a:extLst>
              <a:ext uri="{FF2B5EF4-FFF2-40B4-BE49-F238E27FC236}">
                <a16:creationId xmlns:a16="http://schemas.microsoft.com/office/drawing/2014/main" id="{EBE71528-4263-45EA-9603-C21F1A396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4774" y="186790"/>
            <a:ext cx="2476500" cy="3205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876958-1005-4303-88F2-5937512E5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6416" y="525337"/>
            <a:ext cx="2000919" cy="2690768"/>
          </a:xfrm>
          <a:prstGeom prst="rect">
            <a:avLst/>
          </a:prstGeom>
        </p:spPr>
      </p:pic>
      <p:pic>
        <p:nvPicPr>
          <p:cNvPr id="3078" name="Picture 6" descr="Image result for Journal of Cheminformatics">
            <a:extLst>
              <a:ext uri="{FF2B5EF4-FFF2-40B4-BE49-F238E27FC236}">
                <a16:creationId xmlns:a16="http://schemas.microsoft.com/office/drawing/2014/main" id="{D67025A4-11A8-4553-B846-6C61930E6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17" y="2237362"/>
            <a:ext cx="1894775" cy="2687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Cancer Informatics">
            <a:extLst>
              <a:ext uri="{FF2B5EF4-FFF2-40B4-BE49-F238E27FC236}">
                <a16:creationId xmlns:a16="http://schemas.microsoft.com/office/drawing/2014/main" id="{7C773133-5227-4785-BBDA-2CD239748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412" y="1622283"/>
            <a:ext cx="1620864" cy="2458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https://encrypted-tbn0.gstatic.com/images?q=tbn:ANd9GcRN2_bai7P1rh_J_tkF7Ypo8pfnIxno5EYpVfch0rYtkN_HR6kEQw">
            <a:extLst>
              <a:ext uri="{FF2B5EF4-FFF2-40B4-BE49-F238E27FC236}">
                <a16:creationId xmlns:a16="http://schemas.microsoft.com/office/drawing/2014/main" id="{3206A05B-7CC4-4EB0-B46F-25DABCD94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470" y="186790"/>
            <a:ext cx="1622507" cy="2152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View Articles published in Visual Informatics">
            <a:extLst>
              <a:ext uri="{FF2B5EF4-FFF2-40B4-BE49-F238E27FC236}">
                <a16:creationId xmlns:a16="http://schemas.microsoft.com/office/drawing/2014/main" id="{D9A6A69C-82D7-4478-A573-121EB5FA4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8688" y="3925544"/>
            <a:ext cx="1614395" cy="2152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View Articles published in Ecological Informatics">
            <a:extLst>
              <a:ext uri="{FF2B5EF4-FFF2-40B4-BE49-F238E27FC236}">
                <a16:creationId xmlns:a16="http://schemas.microsoft.com/office/drawing/2014/main" id="{DE2D2B76-F64C-4B67-8EA8-047ED82D8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705" y="3476525"/>
            <a:ext cx="1710364" cy="2280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https://static-content.springer.com/cover/journal/40535/5/1.jpg">
            <a:extLst>
              <a:ext uri="{FF2B5EF4-FFF2-40B4-BE49-F238E27FC236}">
                <a16:creationId xmlns:a16="http://schemas.microsoft.com/office/drawing/2014/main" id="{2E753921-A8DD-4E92-83E3-36767F7BFE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0703" y="2509737"/>
            <a:ext cx="1457325" cy="193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View Articles published in Journal of Econometrics">
            <a:extLst>
              <a:ext uri="{FF2B5EF4-FFF2-40B4-BE49-F238E27FC236}">
                <a16:creationId xmlns:a16="http://schemas.microsoft.com/office/drawing/2014/main" id="{9E337079-AA15-446C-ACCD-6541EB37B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5792" y="4745023"/>
            <a:ext cx="1402206" cy="1916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 descr="Publication Cover">
            <a:extLst>
              <a:ext uri="{FF2B5EF4-FFF2-40B4-BE49-F238E27FC236}">
                <a16:creationId xmlns:a16="http://schemas.microsoft.com/office/drawing/2014/main" id="{11EE3389-861D-4E09-8BE2-EA8736CB0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4589" y="3581042"/>
            <a:ext cx="19050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184A882-3B16-4E1E-8FD0-9D55CA373AFA}"/>
              </a:ext>
            </a:extLst>
          </p:cNvPr>
          <p:cNvSpPr/>
          <p:nvPr/>
        </p:nvSpPr>
        <p:spPr>
          <a:xfrm>
            <a:off x="91675" y="41746"/>
            <a:ext cx="3562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1. Introduction to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944094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www.favouriteblog.com/wp-content/uploads/2017/07/Machine-Learning-Process.png">
            <a:extLst>
              <a:ext uri="{FF2B5EF4-FFF2-40B4-BE49-F238E27FC236}">
                <a16:creationId xmlns:a16="http://schemas.microsoft.com/office/drawing/2014/main" id="{C4E28805-1177-421E-BE81-6810F92EC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36663"/>
            <a:ext cx="12192000" cy="43830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578683D-4538-400B-8F56-5D203A316F8A}"/>
              </a:ext>
            </a:extLst>
          </p:cNvPr>
          <p:cNvSpPr/>
          <p:nvPr/>
        </p:nvSpPr>
        <p:spPr>
          <a:xfrm>
            <a:off x="91675" y="41746"/>
            <a:ext cx="3562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1. Introduction to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491771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5F42A55-0B27-49C2-941A-B2936B8C9509}"/>
              </a:ext>
            </a:extLst>
          </p:cNvPr>
          <p:cNvSpPr/>
          <p:nvPr/>
        </p:nvSpPr>
        <p:spPr>
          <a:xfrm>
            <a:off x="91675" y="41746"/>
            <a:ext cx="16672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2. Why Python?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68B5D6-215E-457D-8BE2-4165ED2CD362}"/>
              </a:ext>
            </a:extLst>
          </p:cNvPr>
          <p:cNvSpPr/>
          <p:nvPr/>
        </p:nvSpPr>
        <p:spPr>
          <a:xfrm>
            <a:off x="239027" y="364723"/>
            <a:ext cx="117139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FF"/>
                </a:solidFill>
                <a:latin typeface="Helvetica Neue"/>
              </a:rPr>
              <a:t>Python is used by the best data scientists in the world</a:t>
            </a:r>
            <a:r>
              <a:rPr lang="en-US" dirty="0">
                <a:latin typeface="Helvetica Neue"/>
              </a:rPr>
              <a:t>. In </a:t>
            </a:r>
            <a:r>
              <a:rPr lang="en-US" dirty="0">
                <a:latin typeface="Helvetica Neue"/>
                <a:hlinkClick r:id="rId2"/>
              </a:rPr>
              <a:t>surveys on Kaggle</a:t>
            </a:r>
            <a:r>
              <a:rPr lang="en-US" dirty="0">
                <a:latin typeface="Helvetica Neue"/>
              </a:rPr>
              <a:t> (the competitive machine learning platform), Python is by far the most used machine learning tool.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FF"/>
                </a:solidFill>
                <a:latin typeface="Helvetica Neue"/>
              </a:rPr>
              <a:t>Python is powerful because of the breadth of techniques it offers</a:t>
            </a:r>
            <a:r>
              <a:rPr lang="en-US" dirty="0">
                <a:latin typeface="Helvetica Neue"/>
              </a:rPr>
              <a:t>. The platform has more techniques than any other that you will come across.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FF"/>
                </a:solidFill>
                <a:latin typeface="Helvetica Neue"/>
              </a:rPr>
              <a:t>Python is state-of-the-art because it is used by both academics and industry</a:t>
            </a:r>
            <a:r>
              <a:rPr lang="en-US" dirty="0">
                <a:latin typeface="Helvetica Neue"/>
              </a:rPr>
              <a:t>.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FF"/>
                </a:solidFill>
                <a:latin typeface="Helvetica Neue"/>
              </a:rPr>
              <a:t>Python is free because it is open source software</a:t>
            </a:r>
            <a:r>
              <a:rPr lang="en-US" dirty="0">
                <a:latin typeface="Helvetica Neue"/>
              </a:rPr>
              <a:t>. You can download it right now for free and it runs on any workstation platform you are likely to use.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FF"/>
                </a:solidFill>
                <a:effectLst/>
                <a:latin typeface="Helvetica Neue"/>
              </a:rPr>
              <a:t>Python </a:t>
            </a:r>
            <a:r>
              <a:rPr lang="en-US" b="1" dirty="0">
                <a:solidFill>
                  <a:srgbClr val="0000FF"/>
                </a:solidFill>
                <a:latin typeface="Helvetica Neue"/>
              </a:rPr>
              <a:t>is a great tool for Machine Learning and Deep Learning</a:t>
            </a:r>
            <a:r>
              <a:rPr lang="en-US" b="1" dirty="0">
                <a:solidFill>
                  <a:srgbClr val="FFC000"/>
                </a:solidFill>
                <a:latin typeface="Helvetica Neue"/>
              </a:rPr>
              <a:t>.</a:t>
            </a:r>
            <a:r>
              <a:rPr lang="en-US" dirty="0">
                <a:latin typeface="Helvetica Neue"/>
              </a:rPr>
              <a:t> PhD students and researchers need lots of power for their studies and publications</a:t>
            </a:r>
            <a:endParaRPr lang="en-US" b="0" dirty="0">
              <a:effectLst/>
              <a:latin typeface="Helvetica Neue"/>
            </a:endParaRPr>
          </a:p>
        </p:txBody>
      </p:sp>
      <p:pic>
        <p:nvPicPr>
          <p:cNvPr id="2050" name="Picture 2" descr="Data Science Tools Popularity, animated - KDnuggets">
            <a:extLst>
              <a:ext uri="{FF2B5EF4-FFF2-40B4-BE49-F238E27FC236}">
                <a16:creationId xmlns:a16="http://schemas.microsoft.com/office/drawing/2014/main" id="{2DEA87A4-AA70-40D3-9FA1-4446D5F61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6002" y="3117988"/>
            <a:ext cx="5676900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363A783-C111-4065-B378-C2EF3627F686}"/>
              </a:ext>
            </a:extLst>
          </p:cNvPr>
          <p:cNvSpPr/>
          <p:nvPr/>
        </p:nvSpPr>
        <p:spPr>
          <a:xfrm>
            <a:off x="3067878" y="6596390"/>
            <a:ext cx="595038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https://www.kdnuggets.com/2019/05/poll-top-data-science-machine-learning-platforms.html</a:t>
            </a:r>
          </a:p>
        </p:txBody>
      </p:sp>
    </p:spTree>
    <p:extLst>
      <p:ext uri="{BB962C8B-B14F-4D97-AF65-F5344CB8AC3E}">
        <p14:creationId xmlns:p14="http://schemas.microsoft.com/office/powerpoint/2010/main" val="657148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5F42A55-0B27-49C2-941A-B2936B8C9509}"/>
              </a:ext>
            </a:extLst>
          </p:cNvPr>
          <p:cNvSpPr/>
          <p:nvPr/>
        </p:nvSpPr>
        <p:spPr>
          <a:xfrm>
            <a:off x="91675" y="41746"/>
            <a:ext cx="292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Types of Machine Learning</a:t>
            </a:r>
          </a:p>
        </p:txBody>
      </p:sp>
      <p:pic>
        <p:nvPicPr>
          <p:cNvPr id="2052" name="Picture 4" descr="Types of Machine Learning - Waht is Machine Learning - Edureka">
            <a:extLst>
              <a:ext uri="{FF2B5EF4-FFF2-40B4-BE49-F238E27FC236}">
                <a16:creationId xmlns:a16="http://schemas.microsoft.com/office/drawing/2014/main" id="{D67F1B03-15E0-4919-9553-3334233A9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8483" y="1999565"/>
            <a:ext cx="5811112" cy="47339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EB204BD-9B28-441D-8AC4-023A07E8ACFD}"/>
              </a:ext>
            </a:extLst>
          </p:cNvPr>
          <p:cNvSpPr/>
          <p:nvPr/>
        </p:nvSpPr>
        <p:spPr>
          <a:xfrm>
            <a:off x="221672" y="411078"/>
            <a:ext cx="105756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Supervised Learning – Train Me! (target are dependent variables)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Unsupervised Learning – I am self sufficient in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Semi-supervised Learning: combination of both methods, when cost to label are high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Reinforcement Learning – My life My rules! (Hit &amp; Trial)</a:t>
            </a:r>
          </a:p>
        </p:txBody>
      </p:sp>
    </p:spTree>
    <p:extLst>
      <p:ext uri="{BB962C8B-B14F-4D97-AF65-F5344CB8AC3E}">
        <p14:creationId xmlns:p14="http://schemas.microsoft.com/office/powerpoint/2010/main" val="1465458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1396</TotalTime>
  <Words>938</Words>
  <Application>Microsoft Office PowerPoint</Application>
  <PresentationFormat>Widescreen</PresentationFormat>
  <Paragraphs>144</Paragraphs>
  <Slides>26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-apple-system</vt:lpstr>
      <vt:lpstr>Arial</vt:lpstr>
      <vt:lpstr>Calibri</vt:lpstr>
      <vt:lpstr>Calibri Light</vt:lpstr>
      <vt:lpstr>Helvetica Neue</vt:lpstr>
      <vt:lpstr>Office Theme</vt:lpstr>
      <vt:lpstr>      Introduction to     using </vt:lpstr>
      <vt:lpstr>PowerPoint Presentation</vt:lpstr>
      <vt:lpstr>Outlines: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   using</dc:title>
  <dc:creator>Vu, Tue</dc:creator>
  <cp:lastModifiedBy>Vu, Tue</cp:lastModifiedBy>
  <cp:revision>17</cp:revision>
  <dcterms:created xsi:type="dcterms:W3CDTF">2022-02-08T20:09:37Z</dcterms:created>
  <dcterms:modified xsi:type="dcterms:W3CDTF">2024-10-03T16:19:52Z</dcterms:modified>
</cp:coreProperties>
</file>

<file path=docProps/thumbnail.jpeg>
</file>